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5" r:id="rId7"/>
    <p:sldId id="261" r:id="rId8"/>
    <p:sldId id="262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UNB MRI Centre </a:t>
            </a:r>
            <a:br>
              <a:rPr lang="en-US" dirty="0">
                <a:cs typeface="Calibri Light"/>
              </a:rPr>
            </a:br>
            <a:r>
              <a:rPr lang="en-US" sz="3000" dirty="0">
                <a:cs typeface="Calibri Light"/>
              </a:rPr>
              <a:t>Magnetic Field plotter &amp; Fluid </a:t>
            </a:r>
            <a:r>
              <a:rPr lang="en-US" sz="3000">
                <a:cs typeface="Calibri Light"/>
              </a:rPr>
              <a:t>Flow with Gradient of SA3 Magnet</a:t>
            </a:r>
            <a:endParaRPr lang="en-US" sz="3000" dirty="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56457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Devin Morin</a:t>
            </a:r>
          </a:p>
          <a:p>
            <a:r>
              <a:rPr lang="en-US">
                <a:cs typeface="Calibri"/>
              </a:rPr>
              <a:t>Aug 2019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C4BDB68-EA3D-4542-9860-F14F6FC0FB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" t="26150" r="8392" b="43865"/>
          <a:stretch/>
        </p:blipFill>
        <p:spPr>
          <a:xfrm>
            <a:off x="536420" y="5298191"/>
            <a:ext cx="7908900" cy="14599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553CEE-C6D4-4809-82D4-7DD6F9815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365125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Results of the Setup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D2962-2989-4FAA-AE54-8BD9FBE8F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" y="1571625"/>
            <a:ext cx="4571994" cy="4351338"/>
          </a:xfrm>
        </p:spPr>
        <p:txBody>
          <a:bodyPr>
            <a:normAutofit/>
          </a:bodyPr>
          <a:lstStyle/>
          <a:p>
            <a:r>
              <a:rPr lang="en-US" dirty="0"/>
              <a:t>Have been able to get signal with alternating peaks that indicates fluid flow. </a:t>
            </a:r>
          </a:p>
          <a:p>
            <a:r>
              <a:rPr lang="en-US" dirty="0"/>
              <a:t>Alternating peaks change to be a regular exponential decay when the magnet is not at an angle. </a:t>
            </a:r>
          </a:p>
          <a:p>
            <a:r>
              <a:rPr lang="en-US" dirty="0"/>
              <a:t>More problems to figure out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205D75-518E-44BD-A4C6-9112F0DCAA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" t="11735" r="9063" b="6408"/>
          <a:stretch/>
        </p:blipFill>
        <p:spPr>
          <a:xfrm>
            <a:off x="4998811" y="276723"/>
            <a:ext cx="6842669" cy="47913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21B10-CAD2-4ABE-A7FB-EFBA69283509}"/>
              </a:ext>
            </a:extLst>
          </p:cNvPr>
          <p:cNvSpPr txBox="1"/>
          <p:nvPr/>
        </p:nvSpPr>
        <p:spPr>
          <a:xfrm>
            <a:off x="8445320" y="5068111"/>
            <a:ext cx="116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Time(us)</a:t>
            </a:r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C83205-E024-4F57-B60F-D0AA77F3753F}"/>
              </a:ext>
            </a:extLst>
          </p:cNvPr>
          <p:cNvSpPr txBox="1"/>
          <p:nvPr/>
        </p:nvSpPr>
        <p:spPr>
          <a:xfrm>
            <a:off x="4632464" y="2184908"/>
            <a:ext cx="1630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Magnitude (arbitrary)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F240F-26F8-47BA-BCF0-057A137DD8F5}"/>
              </a:ext>
            </a:extLst>
          </p:cNvPr>
          <p:cNvSpPr txBox="1"/>
          <p:nvPr/>
        </p:nvSpPr>
        <p:spPr>
          <a:xfrm>
            <a:off x="6647450" y="365125"/>
            <a:ext cx="4500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200CCM Flow CPMG with SA3 at 10 degrees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0291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C30E8-D60C-4F25-999B-6A2864E73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339A3-3E32-484B-B3DB-CA7064AE8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I want to say thank you for all the help I’ve received while working here. Especially to Ben,  Andrés, Grant, Bruce and Jace.</a:t>
            </a:r>
          </a:p>
        </p:txBody>
      </p:sp>
    </p:spTree>
    <p:extLst>
      <p:ext uri="{BB962C8B-B14F-4D97-AF65-F5344CB8AC3E}">
        <p14:creationId xmlns:p14="http://schemas.microsoft.com/office/powerpoint/2010/main" val="2984454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4967-E6A9-4923-B9AF-72063365D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A7DDE-4CD7-45D8-A560-2C9CE60C2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7667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Magnetic Field Plotter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C28069-AD98-49D0-A31D-EF5196669E66}"/>
              </a:ext>
            </a:extLst>
          </p:cNvPr>
          <p:cNvSpPr txBox="1">
            <a:spLocks/>
          </p:cNvSpPr>
          <p:nvPr/>
        </p:nvSpPr>
        <p:spPr>
          <a:xfrm>
            <a:off x="7477125" y="1701800"/>
            <a:ext cx="3876675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cs typeface="Calibri"/>
              </a:rPr>
              <a:t>SA3 Fluid Flow Measurements</a:t>
            </a:r>
            <a:endParaRPr lang="en-US"/>
          </a:p>
        </p:txBody>
      </p:sp>
      <p:pic>
        <p:nvPicPr>
          <p:cNvPr id="6" name="Picture 6" descr="A picture containing indoor, wall&#10;&#10;Description generated with high confidence">
            <a:extLst>
              <a:ext uri="{FF2B5EF4-FFF2-40B4-BE49-F238E27FC236}">
                <a16:creationId xmlns:a16="http://schemas.microsoft.com/office/drawing/2014/main" id="{AF70370B-575B-46DC-875F-0AC19E64C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645" y="2845997"/>
            <a:ext cx="4195312" cy="3135702"/>
          </a:xfrm>
          <a:prstGeom prst="rect">
            <a:avLst/>
          </a:prstGeom>
        </p:spPr>
      </p:pic>
      <p:pic>
        <p:nvPicPr>
          <p:cNvPr id="8" name="Picture 8" descr="A picture containing indoor, wall, chair, floor&#10;&#10;Description generated with high confidence">
            <a:extLst>
              <a:ext uri="{FF2B5EF4-FFF2-40B4-BE49-F238E27FC236}">
                <a16:creationId xmlns:a16="http://schemas.microsoft.com/office/drawing/2014/main" id="{CF1EFC5D-443F-4CB8-BF95-67F17C39F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985" y="2845998"/>
            <a:ext cx="4166559" cy="313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35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B13E0-92F2-4D6F-BE5F-271E88BCE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System parts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7281D-AA66-431B-98AF-66E8E857F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1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LakeShore 460 Gaussmeter</a:t>
            </a:r>
          </a:p>
          <a:p>
            <a:r>
              <a:rPr lang="en-US">
                <a:cs typeface="Calibri"/>
              </a:rPr>
              <a:t>Velmex Stepper Motor Controllers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The MatLab script to bring it all together</a:t>
            </a:r>
            <a:endParaRPr lang="en-US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E1DA9-70C7-45F9-9AB3-869CECCC124C}"/>
              </a:ext>
            </a:extLst>
          </p:cNvPr>
          <p:cNvSpPr txBox="1"/>
          <p:nvPr/>
        </p:nvSpPr>
        <p:spPr>
          <a:xfrm>
            <a:off x="946986" y="3924801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MatLab Script (MagFieldMeas.m)</a:t>
            </a:r>
            <a:endParaRPr lang="en-US" dirty="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E60858-61F4-4BE2-A13D-EC387283B1E3}"/>
              </a:ext>
            </a:extLst>
          </p:cNvPr>
          <p:cNvSpPr txBox="1"/>
          <p:nvPr/>
        </p:nvSpPr>
        <p:spPr>
          <a:xfrm>
            <a:off x="7040479" y="306003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LakeShore Gaussmeter</a:t>
            </a:r>
            <a:endParaRPr lang="en-US" dirty="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A4B4F7-F74E-4CBB-B356-E3DF0DF4B617}"/>
              </a:ext>
            </a:extLst>
          </p:cNvPr>
          <p:cNvSpPr txBox="1"/>
          <p:nvPr/>
        </p:nvSpPr>
        <p:spPr>
          <a:xfrm>
            <a:off x="7042986" y="478706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Velmex Stepper Motors</a:t>
            </a:r>
            <a:endParaRPr lang="en-US" dirty="0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95A2F3-B219-4A62-9D86-D79614F53D0A}"/>
              </a:ext>
            </a:extLst>
          </p:cNvPr>
          <p:cNvSpPr txBox="1"/>
          <p:nvPr/>
        </p:nvSpPr>
        <p:spPr>
          <a:xfrm>
            <a:off x="3827046" y="306504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Serial Port 1</a:t>
            </a:r>
            <a:endParaRPr lang="en-US" dirty="0"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9AD9D6-7504-4025-9D22-5D679ECC522F}"/>
              </a:ext>
            </a:extLst>
          </p:cNvPr>
          <p:cNvSpPr txBox="1"/>
          <p:nvPr/>
        </p:nvSpPr>
        <p:spPr>
          <a:xfrm>
            <a:off x="3819525" y="4792077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Serial Port 2</a:t>
            </a:r>
          </a:p>
          <a:p>
            <a:pPr algn="l"/>
            <a:endParaRPr lang="en-US" dirty="0">
              <a:cs typeface="Calibri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B55CCAD-71AB-40B2-B795-077E6DFECEB1}"/>
              </a:ext>
            </a:extLst>
          </p:cNvPr>
          <p:cNvCxnSpPr/>
          <p:nvPr/>
        </p:nvCxnSpPr>
        <p:spPr>
          <a:xfrm flipV="1">
            <a:off x="2603333" y="3257049"/>
            <a:ext cx="1235242" cy="8402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F99343B-B8EC-4DEE-B4C4-4640F865A3B5}"/>
              </a:ext>
            </a:extLst>
          </p:cNvPr>
          <p:cNvCxnSpPr/>
          <p:nvPr/>
        </p:nvCxnSpPr>
        <p:spPr>
          <a:xfrm>
            <a:off x="2726156" y="4570997"/>
            <a:ext cx="1124952" cy="3529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196BA12-25BC-4AA1-A7ED-CCD8420CB65B}"/>
              </a:ext>
            </a:extLst>
          </p:cNvPr>
          <p:cNvCxnSpPr/>
          <p:nvPr/>
        </p:nvCxnSpPr>
        <p:spPr>
          <a:xfrm>
            <a:off x="5185109" y="3199899"/>
            <a:ext cx="1917032" cy="200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CDEADE3-A27E-4F18-B91F-DC388599D63F}"/>
              </a:ext>
            </a:extLst>
          </p:cNvPr>
          <p:cNvCxnSpPr/>
          <p:nvPr/>
        </p:nvCxnSpPr>
        <p:spPr>
          <a:xfrm flipV="1">
            <a:off x="5097378" y="4928937"/>
            <a:ext cx="1997243" cy="8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E4F600C-147E-49F1-9FF7-8F2A19D2E6E7}"/>
              </a:ext>
            </a:extLst>
          </p:cNvPr>
          <p:cNvSpPr txBox="1"/>
          <p:nvPr/>
        </p:nvSpPr>
        <p:spPr>
          <a:xfrm>
            <a:off x="7624512" y="3403433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-Receives a measure code, then sends the Bx, By, Bz data</a:t>
            </a:r>
            <a:endParaRPr lang="en-US" dirty="0">
              <a:cs typeface="Calibri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07CB267-503A-4CBE-BAC3-9DD289C088D1}"/>
              </a:ext>
            </a:extLst>
          </p:cNvPr>
          <p:cNvSpPr txBox="1"/>
          <p:nvPr/>
        </p:nvSpPr>
        <p:spPr>
          <a:xfrm>
            <a:off x="10263939" y="478957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Limit Switches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485E1E0-7022-4C27-B6B1-73641A351FBF}"/>
              </a:ext>
            </a:extLst>
          </p:cNvPr>
          <p:cNvCxnSpPr/>
          <p:nvPr/>
        </p:nvCxnSpPr>
        <p:spPr>
          <a:xfrm flipH="1">
            <a:off x="9388140" y="4974557"/>
            <a:ext cx="910390" cy="2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9A0CDFA-A3ED-41D9-8F62-32B018F05B3A}"/>
              </a:ext>
            </a:extLst>
          </p:cNvPr>
          <p:cNvSpPr txBox="1"/>
          <p:nvPr/>
        </p:nvSpPr>
        <p:spPr>
          <a:xfrm>
            <a:off x="10369216" y="5145505"/>
            <a:ext cx="175059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-Send break to motors if pressed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21326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F2A91-7DFA-4A7B-B485-67714EB72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Initial Problems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2EE8E-3623-4784-8A58-29A1DF4C6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5287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Hardware problems</a:t>
            </a:r>
          </a:p>
          <a:p>
            <a:r>
              <a:rPr lang="en-US" dirty="0">
                <a:cs typeface="Calibri"/>
              </a:rPr>
              <a:t>Recovered drives have scarce bits of code</a:t>
            </a:r>
          </a:p>
          <a:p>
            <a:r>
              <a:rPr lang="en-US" dirty="0">
                <a:cs typeface="Calibri"/>
              </a:rPr>
              <a:t>Little documentation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25C216F0-A7F2-4544-8742-BB32EFCCE7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72" t="28502" r="69447" b="65217"/>
          <a:stretch/>
        </p:blipFill>
        <p:spPr>
          <a:xfrm>
            <a:off x="4893215" y="3000365"/>
            <a:ext cx="5476886" cy="140970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C67EF2A-2F4F-47D9-A375-8B881B813854}"/>
              </a:ext>
            </a:extLst>
          </p:cNvPr>
          <p:cNvSpPr/>
          <p:nvPr/>
        </p:nvSpPr>
        <p:spPr>
          <a:xfrm>
            <a:off x="5247262" y="3238494"/>
            <a:ext cx="4448175" cy="93345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59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2047F-CB57-4FF9-AED6-7376547F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271"/>
            <a:ext cx="10515600" cy="1325563"/>
          </a:xfrm>
        </p:spPr>
        <p:txBody>
          <a:bodyPr/>
          <a:lstStyle/>
          <a:p>
            <a:r>
              <a:rPr lang="en-US" dirty="0">
                <a:cs typeface="Calibri Light"/>
              </a:rPr>
              <a:t>Final Design GUI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BB46FAD-6041-424E-AFDF-7305B79C37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45844"/>
            <a:ext cx="10295750" cy="5437745"/>
          </a:xfrm>
        </p:spPr>
      </p:pic>
    </p:spTree>
    <p:extLst>
      <p:ext uri="{BB962C8B-B14F-4D97-AF65-F5344CB8AC3E}">
        <p14:creationId xmlns:p14="http://schemas.microsoft.com/office/powerpoint/2010/main" val="2496091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A41BE-D7B3-4D39-84EF-1FA24FEBB0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Handheld Unilateral Magnet Flow Design</a:t>
            </a:r>
            <a:endParaRPr lang="en-US" dirty="0">
              <a:cs typeface="Calibri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56C291-E0CC-4DBD-82C5-ACCA2B321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Using SA3 with constant gradient region at some angle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568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55E04-59EF-4F15-9E20-AA02DC3E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SA3 Fluid Flow Setup</a:t>
            </a:r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7D7C3-00D5-48D1-98C0-76C456BBC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Constant Gradient of 150 gauss/cm from 2.0cm to 2.5cm above surface of magnet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4" name="Graphic 4">
            <a:extLst>
              <a:ext uri="{FF2B5EF4-FFF2-40B4-BE49-F238E27FC236}">
                <a16:creationId xmlns:a16="http://schemas.microsoft.com/office/drawing/2014/main" id="{C789D92A-EFDF-449E-A332-BA70B8F5F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18322" y="2279985"/>
            <a:ext cx="5891462" cy="4423609"/>
          </a:xfrm>
          <a:prstGeom prst="rect">
            <a:avLst/>
          </a:prstGeom>
        </p:spPr>
      </p:pic>
      <p:pic>
        <p:nvPicPr>
          <p:cNvPr id="5" name="Picture 5" descr="A close up of a speaker&#10;&#10;Description generated with high confidence">
            <a:extLst>
              <a:ext uri="{FF2B5EF4-FFF2-40B4-BE49-F238E27FC236}">
                <a16:creationId xmlns:a16="http://schemas.microsoft.com/office/drawing/2014/main" id="{15AF2591-871A-4BC3-B2C6-23C0F4F20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5" y="3563473"/>
            <a:ext cx="3134226" cy="26086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BD20DC-5868-4FE3-BA7F-914B01FBB600}"/>
              </a:ext>
            </a:extLst>
          </p:cNvPr>
          <p:cNvSpPr txBox="1"/>
          <p:nvPr/>
        </p:nvSpPr>
        <p:spPr>
          <a:xfrm>
            <a:off x="1084847" y="324050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GARfield </a:t>
            </a:r>
          </a:p>
        </p:txBody>
      </p:sp>
      <p:pic>
        <p:nvPicPr>
          <p:cNvPr id="6" name="Picture 7" descr="A picture containing indoor, wall, table&#10;&#10;Description generated with very high confidence">
            <a:extLst>
              <a:ext uri="{FF2B5EF4-FFF2-40B4-BE49-F238E27FC236}">
                <a16:creationId xmlns:a16="http://schemas.microsoft.com/office/drawing/2014/main" id="{E9937442-0893-47A4-9BC4-3386012CAD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1110" y="3079387"/>
            <a:ext cx="2743200" cy="37271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1EB2BF-9DBC-4EE9-BB7A-1BBF007E3848}"/>
              </a:ext>
            </a:extLst>
          </p:cNvPr>
          <p:cNvSpPr txBox="1"/>
          <p:nvPr/>
        </p:nvSpPr>
        <p:spPr>
          <a:xfrm>
            <a:off x="4443663" y="2749216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SA3</a:t>
            </a:r>
            <a:endParaRPr lang="en-US" dirty="0">
              <a:cs typeface="Calibri"/>
            </a:endParaRPr>
          </a:p>
          <a:p>
            <a:pPr algn="l"/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6596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AE3D6-489D-4C76-8258-1E1A7C3E6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147" y="12449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Probe at 2.26MHz</a:t>
            </a:r>
            <a:endParaRPr lang="en-US"/>
          </a:p>
        </p:txBody>
      </p:sp>
      <p:pic>
        <p:nvPicPr>
          <p:cNvPr id="3" name="Picture 3" descr="A picture containing indoor, wall, floor&#10;&#10;Description generated with high confidence">
            <a:extLst>
              <a:ext uri="{FF2B5EF4-FFF2-40B4-BE49-F238E27FC236}">
                <a16:creationId xmlns:a16="http://schemas.microsoft.com/office/drawing/2014/main" id="{D30F73B5-3C30-43F7-8BCF-4642CA637B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3"/>
          <a:stretch/>
        </p:blipFill>
        <p:spPr>
          <a:xfrm rot="5400000">
            <a:off x="7548256" y="2638148"/>
            <a:ext cx="4207607" cy="3168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DF0027-1277-4836-BA56-62A6029D245C}"/>
              </a:ext>
            </a:extLst>
          </p:cNvPr>
          <p:cNvSpPr txBox="1"/>
          <p:nvPr/>
        </p:nvSpPr>
        <p:spPr>
          <a:xfrm>
            <a:off x="753979" y="1104900"/>
            <a:ext cx="695425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-Attempted to build an inductively matched probe as it had worked for </a:t>
            </a:r>
            <a:r>
              <a:rPr lang="en-US" dirty="0">
                <a:cs typeface="Calibri"/>
              </a:rPr>
              <a:t>the probe on the GARfield setup. 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-Lowest frequency achieved was ~8MHz. To go lower required an </a:t>
            </a:r>
            <a:r>
              <a:rPr lang="en-US">
                <a:cs typeface="Calibri"/>
              </a:rPr>
              <a:t>inductor in series with the coil, which destroyed matching entirely.</a:t>
            </a:r>
            <a:endParaRPr lang="en-US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C4B3E4-182A-4AD0-B57D-E784B3EDCACC}"/>
              </a:ext>
            </a:extLst>
          </p:cNvPr>
          <p:cNvSpPr txBox="1"/>
          <p:nvPr/>
        </p:nvSpPr>
        <p:spPr>
          <a:xfrm>
            <a:off x="816643" y="3573880"/>
            <a:ext cx="7004384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-Overcame problems with capacitevly matched probe by decreasing the Q factor to 20 to decrease ringdown.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-Changing attenuation to match the voltage peak to peak of the probe </a:t>
            </a:r>
            <a:r>
              <a:rPr lang="en-US">
                <a:cs typeface="Calibri"/>
              </a:rPr>
              <a:t>built for the GARfield magnet.</a:t>
            </a:r>
          </a:p>
          <a:p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-Approximating the pulse width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68033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43D9E-99F3-4D1E-96C6-D14C1AC20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Approximation of Pulse Width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0B50D6-EB1F-44FD-961F-195174E4194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vert="horz" lIns="91440" tIns="45720" rIns="91440" bIns="45720" rtlCol="0" anchor="t"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𝐵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1</m:t>
                        </m:r>
                      </m:sub>
                    </m:sSub>
                    <m:r>
                      <a:rPr lang="en-CA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≈</m:t>
                    </m:r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3</m:t>
                    </m:r>
                    <m:rad>
                      <m:radPr>
                        <m:degHide m:val="on"/>
                        <m:ctrlP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fPr>
                          <m:num>
                            <m: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𝑃𝑄</m:t>
                            </m:r>
                          </m:num>
                          <m:den>
                            <m: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𝑉</m:t>
                            </m:r>
                            <m:sSub>
                              <m:sSubPr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sSubP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0</m:t>
                                </m:r>
                              </m:sub>
                            </m:sSub>
                          </m:den>
                        </m:f>
                      </m:e>
                    </m:rad>
                    <m:r>
                      <a:rPr lang="en-CA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=3</m:t>
                    </m:r>
                    <m:rad>
                      <m:radPr>
                        <m:degHide m:val="on"/>
                        <m:ctrlPr>
                          <a:rPr lang="en-CA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fPr>
                          <m:num>
                            <m: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1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1</m:t>
                            </m:r>
                            <m: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𝑊𝑎𝑡𝑡𝑠</m:t>
                            </m:r>
                            <m: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 ∗20</m:t>
                            </m:r>
                          </m:num>
                          <m:den>
                            <m: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3.3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18</m:t>
                            </m:r>
                            <m: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𝑐</m:t>
                            </m:r>
                            <m:sSup>
                              <m:sSupPr>
                                <m:ctrlPr>
                                  <a:rPr lang="en-CA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sSupPr>
                              <m:e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𝑚</m:t>
                                </m:r>
                              </m:e>
                              <m:sup>
                                <m:r>
                                  <a:rPr lang="en-CA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∗2.26</m:t>
                            </m:r>
                            <m:r>
                              <a:rPr lang="en-CA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  <m:t>𝑀𝐻𝑧</m:t>
                            </m:r>
                          </m:den>
                        </m:f>
                      </m:e>
                    </m:rad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=16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.2</m:t>
                    </m:r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 </m:t>
                    </m:r>
                    <m:r>
                      <a:rPr lang="en-CA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𝑔𝑎𝑢𝑠𝑠</m:t>
                    </m:r>
                    <m:r>
                      <a:rPr lang="en-CA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 </m:t>
                    </m:r>
                  </m:oMath>
                </a14:m>
                <a:endParaRPr lang="en-US" dirty="0">
                  <a:cs typeface="Calibri"/>
                </a:endParaRPr>
              </a:p>
              <a:p>
                <a:endParaRPr lang="en-US" dirty="0">
                  <a:cs typeface="Calibri"/>
                </a:endParaRPr>
              </a:p>
              <a:p>
                <a:r>
                  <a:rPr lang="en-CA" b="0" i="1" dirty="0">
                    <a:latin typeface="Cambria Math" panose="02040503050406030204" pitchFamily="18" charset="0"/>
                    <a:cs typeface="Calibri"/>
                  </a:rPr>
                  <a:t>Power is 11 watts given 27dB attenuation on 250watt amplifier.</a:t>
                </a:r>
              </a:p>
              <a:p>
                <a:endParaRPr lang="en-CA" b="0" i="1" dirty="0">
                  <a:latin typeface="Cambria Math" panose="02040503050406030204" pitchFamily="18" charset="0"/>
                  <a:cs typeface="Calibri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𝑡</m:t>
                        </m:r>
                      </m:e>
                      <m:sub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𝑝</m:t>
                        </m:r>
                      </m:sub>
                    </m:sSub>
                    <m:r>
                      <a:rPr lang="en-CA" b="0" i="1" smtClean="0">
                        <a:latin typeface="Cambria Math" panose="02040503050406030204" pitchFamily="18" charset="0"/>
                        <a:cs typeface="Calibri"/>
                      </a:rPr>
                      <m:t>=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0.25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4258 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𝐻𝑧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∗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𝐺𝑎𝑢𝑠</m:t>
                        </m:r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𝑠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−1</m:t>
                            </m:r>
                          </m:sup>
                        </m:sSup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∗16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  <a:cs typeface="Calibri"/>
                          </a:rPr>
                          <m:t>𝐺𝑎𝑢𝑠𝑠</m:t>
                        </m:r>
                      </m:den>
                    </m:f>
                  </m:oMath>
                </a14:m>
                <a:r>
                  <a:rPr lang="en-US" dirty="0">
                    <a:cs typeface="Calibri"/>
                  </a:rPr>
                  <a:t> = 3.6us pulse width</a:t>
                </a:r>
              </a:p>
              <a:p>
                <a:endParaRPr lang="en-US" dirty="0">
                  <a:cs typeface="Calibri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Calibri"/>
                  </a:rPr>
                  <a:t>Experimentally the pulse width is 4us, after fine tuning.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0B50D6-EB1F-44FD-961F-195174E419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1018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955</TotalTime>
  <Words>313</Words>
  <Application>Microsoft Office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UNB MRI Centre  Magnetic Field plotter &amp; Fluid Flow with Gradient of SA3 Magnet</vt:lpstr>
      <vt:lpstr>Projects</vt:lpstr>
      <vt:lpstr>System parts</vt:lpstr>
      <vt:lpstr>Initial Problems</vt:lpstr>
      <vt:lpstr>Final Design GUI</vt:lpstr>
      <vt:lpstr>Handheld Unilateral Magnet Flow Design</vt:lpstr>
      <vt:lpstr>SA3 Fluid Flow Setup</vt:lpstr>
      <vt:lpstr>Probe at 2.26MHz</vt:lpstr>
      <vt:lpstr>Approximation of Pulse Width</vt:lpstr>
      <vt:lpstr>Results of the Setup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Devin</dc:creator>
  <cp:lastModifiedBy>Devin Mathieu Morin</cp:lastModifiedBy>
  <cp:revision>392</cp:revision>
  <dcterms:created xsi:type="dcterms:W3CDTF">2013-07-15T20:26:40Z</dcterms:created>
  <dcterms:modified xsi:type="dcterms:W3CDTF">2019-08-27T17:27:52Z</dcterms:modified>
</cp:coreProperties>
</file>

<file path=docProps/thumbnail.jpeg>
</file>